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1"/>
  </p:notesMasterIdLst>
  <p:sldIdLst>
    <p:sldId id="257" r:id="rId2"/>
    <p:sldId id="271" r:id="rId3"/>
    <p:sldId id="259" r:id="rId4"/>
    <p:sldId id="263" r:id="rId5"/>
    <p:sldId id="261" r:id="rId6"/>
    <p:sldId id="262" r:id="rId7"/>
    <p:sldId id="260" r:id="rId8"/>
    <p:sldId id="264" r:id="rId9"/>
    <p:sldId id="272" r:id="rId10"/>
    <p:sldId id="273" r:id="rId11"/>
    <p:sldId id="270" r:id="rId12"/>
    <p:sldId id="277" r:id="rId13"/>
    <p:sldId id="276" r:id="rId14"/>
    <p:sldId id="290" r:id="rId15"/>
    <p:sldId id="267" r:id="rId16"/>
    <p:sldId id="278" r:id="rId17"/>
    <p:sldId id="279" r:id="rId18"/>
    <p:sldId id="291" r:id="rId19"/>
    <p:sldId id="282" r:id="rId20"/>
    <p:sldId id="283" r:id="rId21"/>
    <p:sldId id="284" r:id="rId22"/>
    <p:sldId id="285" r:id="rId23"/>
    <p:sldId id="286" r:id="rId24"/>
    <p:sldId id="292" r:id="rId25"/>
    <p:sldId id="287" r:id="rId26"/>
    <p:sldId id="288" r:id="rId27"/>
    <p:sldId id="289" r:id="rId28"/>
    <p:sldId id="293" r:id="rId29"/>
    <p:sldId id="294" r:id="rId30"/>
    <p:sldId id="295" r:id="rId31"/>
    <p:sldId id="297" r:id="rId32"/>
    <p:sldId id="296" r:id="rId33"/>
    <p:sldId id="298" r:id="rId34"/>
    <p:sldId id="299" r:id="rId35"/>
    <p:sldId id="300" r:id="rId36"/>
    <p:sldId id="269" r:id="rId37"/>
    <p:sldId id="281" r:id="rId38"/>
    <p:sldId id="265" r:id="rId39"/>
    <p:sldId id="258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微软雅黑" panose="020B0503020204020204" pitchFamily="34" charset="-122"/>
      <p:regular r:id="rId50"/>
      <p:bold r:id="rId51"/>
    </p:embeddedFont>
    <p:embeddedFont>
      <p:font typeface="等线" panose="02010600030101010101" pitchFamily="2" charset="-122"/>
      <p:regular r:id="rId52"/>
      <p:bold r:id="rId53"/>
    </p:embeddedFont>
    <p:embeddedFont>
      <p:font typeface="Agency FB" panose="020B0503020202020204" pitchFamily="34" charset="0"/>
      <p:regular r:id="rId54"/>
      <p:bold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方正兰亭超细黑简体" panose="02000000000000000000" pitchFamily="2" charset="-122"/>
      <p:regular r:id="rId58"/>
    </p:embeddedFont>
    <p:embeddedFont>
      <p:font typeface="Cambria Math" panose="02040503050406030204" pitchFamily="18" charset="0"/>
      <p:regular r:id="rId59"/>
    </p:embeddedFont>
    <p:embeddedFont>
      <p:font typeface="Berlin Sans FB" panose="020E0602020502020306" pitchFamily="34" charset="0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D60C0-391C-4998-ABB8-AB08B3E53744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AF3AC-8126-4CB6-B53C-4F0622405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8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44448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80130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03331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51852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36518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35660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08313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6864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98524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55161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07246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02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../Principle%20of%20Compiler/teamwork/XLA-Report/BenchmarkAndTests/no_xla.js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XLABeginner/XLA-Report/blob/master/JIT_Compilation/XLA%20JIT%20Benchmark.m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88" y="893"/>
            <a:ext cx="12188825" cy="6856214"/>
          </a:xfrm>
          <a:prstGeom prst="rect">
            <a:avLst/>
          </a:prstGeom>
          <a:gradFill flip="none" rotWithShape="1">
            <a:gsLst>
              <a:gs pos="70000">
                <a:srgbClr val="210C59"/>
              </a:gs>
              <a:gs pos="0">
                <a:srgbClr val="470283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 rot="21094070">
            <a:off x="1588" y="-7805140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D215E3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 rot="505930" flipH="1">
            <a:off x="1722437" y="-7931156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0663EC">
              <a:alpha val="86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1333747">
            <a:off x="429578" y="-8382768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39A2FE">
              <a:alpha val="83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9578" y="-8782684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2AD048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8"/>
          <p:cNvSpPr/>
          <p:nvPr/>
        </p:nvSpPr>
        <p:spPr>
          <a:xfrm>
            <a:off x="-66506" y="893"/>
            <a:ext cx="12256921" cy="2482748"/>
          </a:xfrm>
          <a:custGeom>
            <a:avLst/>
            <a:gdLst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0 w 9144000"/>
              <a:gd name="connsiteY3" fmla="*/ 1220372 h 1220372"/>
              <a:gd name="connsiteX4" fmla="*/ 0 w 9144000"/>
              <a:gd name="connsiteY4" fmla="*/ 0 h 1220372"/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1808480 w 9144000"/>
              <a:gd name="connsiteY3" fmla="*/ 1219200 h 1220372"/>
              <a:gd name="connsiteX4" fmla="*/ 0 w 9144000"/>
              <a:gd name="connsiteY4" fmla="*/ 1220372 h 1220372"/>
              <a:gd name="connsiteX5" fmla="*/ 0 w 9144000"/>
              <a:gd name="connsiteY5" fmla="*/ 0 h 1220372"/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1879600 w 9144000"/>
              <a:gd name="connsiteY3" fmla="*/ 1087120 h 1220372"/>
              <a:gd name="connsiteX4" fmla="*/ 0 w 9144000"/>
              <a:gd name="connsiteY4" fmla="*/ 1220372 h 1220372"/>
              <a:gd name="connsiteX5" fmla="*/ 0 w 9144000"/>
              <a:gd name="connsiteY5" fmla="*/ 0 h 1220372"/>
              <a:gd name="connsiteX0" fmla="*/ 0 w 9144000"/>
              <a:gd name="connsiteY0" fmla="*/ 0 h 1276628"/>
              <a:gd name="connsiteX1" fmla="*/ 9144000 w 9144000"/>
              <a:gd name="connsiteY1" fmla="*/ 0 h 1276628"/>
              <a:gd name="connsiteX2" fmla="*/ 9144000 w 9144000"/>
              <a:gd name="connsiteY2" fmla="*/ 1220372 h 1276628"/>
              <a:gd name="connsiteX3" fmla="*/ 1879600 w 9144000"/>
              <a:gd name="connsiteY3" fmla="*/ 1087120 h 1276628"/>
              <a:gd name="connsiteX4" fmla="*/ 0 w 9144000"/>
              <a:gd name="connsiteY4" fmla="*/ 1220372 h 1276628"/>
              <a:gd name="connsiteX5" fmla="*/ 0 w 9144000"/>
              <a:gd name="connsiteY5" fmla="*/ 0 h 1276628"/>
              <a:gd name="connsiteX0" fmla="*/ 0 w 9144000"/>
              <a:gd name="connsiteY0" fmla="*/ 0 h 1265231"/>
              <a:gd name="connsiteX1" fmla="*/ 9144000 w 9144000"/>
              <a:gd name="connsiteY1" fmla="*/ 0 h 1265231"/>
              <a:gd name="connsiteX2" fmla="*/ 9144000 w 9144000"/>
              <a:gd name="connsiteY2" fmla="*/ 1220372 h 1265231"/>
              <a:gd name="connsiteX3" fmla="*/ 1879600 w 9144000"/>
              <a:gd name="connsiteY3" fmla="*/ 975360 h 1265231"/>
              <a:gd name="connsiteX4" fmla="*/ 0 w 9144000"/>
              <a:gd name="connsiteY4" fmla="*/ 1220372 h 1265231"/>
              <a:gd name="connsiteX5" fmla="*/ 0 w 9144000"/>
              <a:gd name="connsiteY5" fmla="*/ 0 h 1265231"/>
              <a:gd name="connsiteX0" fmla="*/ 0 w 9144000"/>
              <a:gd name="connsiteY0" fmla="*/ 0 h 1387622"/>
              <a:gd name="connsiteX1" fmla="*/ 9144000 w 9144000"/>
              <a:gd name="connsiteY1" fmla="*/ 0 h 1387622"/>
              <a:gd name="connsiteX2" fmla="*/ 9144000 w 9144000"/>
              <a:gd name="connsiteY2" fmla="*/ 1220372 h 1387622"/>
              <a:gd name="connsiteX3" fmla="*/ 1879600 w 9144000"/>
              <a:gd name="connsiteY3" fmla="*/ 975360 h 1387622"/>
              <a:gd name="connsiteX4" fmla="*/ 0 w 9144000"/>
              <a:gd name="connsiteY4" fmla="*/ 1220372 h 1387622"/>
              <a:gd name="connsiteX5" fmla="*/ 0 w 9144000"/>
              <a:gd name="connsiteY5" fmla="*/ 0 h 1387622"/>
              <a:gd name="connsiteX0" fmla="*/ 0 w 9144000"/>
              <a:gd name="connsiteY0" fmla="*/ 0 h 1634676"/>
              <a:gd name="connsiteX1" fmla="*/ 9144000 w 9144000"/>
              <a:gd name="connsiteY1" fmla="*/ 0 h 1634676"/>
              <a:gd name="connsiteX2" fmla="*/ 9144000 w 9144000"/>
              <a:gd name="connsiteY2" fmla="*/ 1220372 h 1634676"/>
              <a:gd name="connsiteX3" fmla="*/ 1879600 w 9144000"/>
              <a:gd name="connsiteY3" fmla="*/ 975360 h 1634676"/>
              <a:gd name="connsiteX4" fmla="*/ 30480 w 9144000"/>
              <a:gd name="connsiteY4" fmla="*/ 1606452 h 1634676"/>
              <a:gd name="connsiteX5" fmla="*/ 0 w 9144000"/>
              <a:gd name="connsiteY5" fmla="*/ 0 h 1634676"/>
              <a:gd name="connsiteX0" fmla="*/ 0 w 9144000"/>
              <a:gd name="connsiteY0" fmla="*/ 0 h 1723843"/>
              <a:gd name="connsiteX1" fmla="*/ 9144000 w 9144000"/>
              <a:gd name="connsiteY1" fmla="*/ 0 h 1723843"/>
              <a:gd name="connsiteX2" fmla="*/ 9144000 w 9144000"/>
              <a:gd name="connsiteY2" fmla="*/ 1220372 h 1723843"/>
              <a:gd name="connsiteX3" fmla="*/ 1879600 w 9144000"/>
              <a:gd name="connsiteY3" fmla="*/ 975360 h 1723843"/>
              <a:gd name="connsiteX4" fmla="*/ 30480 w 9144000"/>
              <a:gd name="connsiteY4" fmla="*/ 1697892 h 1723843"/>
              <a:gd name="connsiteX5" fmla="*/ 0 w 9144000"/>
              <a:gd name="connsiteY5" fmla="*/ 0 h 1723843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1879600 w 9144000"/>
              <a:gd name="connsiteY3" fmla="*/ 97536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1879600 w 9144000"/>
              <a:gd name="connsiteY3" fmla="*/ 97536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245360 w 9144000"/>
              <a:gd name="connsiteY3" fmla="*/ 98552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245360 w 9144000"/>
              <a:gd name="connsiteY3" fmla="*/ 98552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245360 w 9144000"/>
              <a:gd name="connsiteY3" fmla="*/ 98552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326188 w 9144000"/>
              <a:gd name="connsiteY3" fmla="*/ 6502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326188 w 9144000"/>
              <a:gd name="connsiteY3" fmla="*/ 6502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659606 w 9144000"/>
              <a:gd name="connsiteY3" fmla="*/ 7518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649503 w 9144000"/>
              <a:gd name="connsiteY3" fmla="*/ 67056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437328 w 9144000"/>
              <a:gd name="connsiteY3" fmla="*/ 5486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862546"/>
              <a:gd name="connsiteX1" fmla="*/ 9144000 w 9144000"/>
              <a:gd name="connsiteY1" fmla="*/ 0 h 1862546"/>
              <a:gd name="connsiteX2" fmla="*/ 9144000 w 9144000"/>
              <a:gd name="connsiteY2" fmla="*/ 1220372 h 1862546"/>
              <a:gd name="connsiteX3" fmla="*/ 2437328 w 9144000"/>
              <a:gd name="connsiteY3" fmla="*/ 548640 h 1862546"/>
              <a:gd name="connsiteX4" fmla="*/ 30480 w 9144000"/>
              <a:gd name="connsiteY4" fmla="*/ 1697892 h 1862546"/>
              <a:gd name="connsiteX5" fmla="*/ 0 w 9144000"/>
              <a:gd name="connsiteY5" fmla="*/ 0 h 18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1862546">
                <a:moveTo>
                  <a:pt x="0" y="0"/>
                </a:moveTo>
                <a:lnTo>
                  <a:pt x="9144000" y="0"/>
                </a:lnTo>
                <a:lnTo>
                  <a:pt x="9144000" y="1220372"/>
                </a:lnTo>
                <a:cubicBezTo>
                  <a:pt x="6563532" y="2894693"/>
                  <a:pt x="4016870" y="794173"/>
                  <a:pt x="2437328" y="548640"/>
                </a:cubicBezTo>
                <a:cubicBezTo>
                  <a:pt x="857786" y="303107"/>
                  <a:pt x="567493" y="507479"/>
                  <a:pt x="30480" y="169789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75000">
                <a:srgbClr val="FE7122"/>
              </a:gs>
              <a:gs pos="13000">
                <a:srgbClr val="FE9911"/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-32459" y="647429"/>
            <a:ext cx="12188825" cy="6247027"/>
          </a:xfrm>
          <a:custGeom>
            <a:avLst/>
            <a:gdLst>
              <a:gd name="connsiteX0" fmla="*/ 1427536 w 9144000"/>
              <a:gd name="connsiteY0" fmla="*/ 216 h 4686491"/>
              <a:gd name="connsiteX1" fmla="*/ 2399860 w 9144000"/>
              <a:gd name="connsiteY1" fmla="*/ 91631 h 4686491"/>
              <a:gd name="connsiteX2" fmla="*/ 9144000 w 9144000"/>
              <a:gd name="connsiteY2" fmla="*/ 763363 h 4686491"/>
              <a:gd name="connsiteX3" fmla="*/ 9144000 w 9144000"/>
              <a:gd name="connsiteY3" fmla="*/ 4686491 h 4686491"/>
              <a:gd name="connsiteX4" fmla="*/ 0 w 9144000"/>
              <a:gd name="connsiteY4" fmla="*/ 4686491 h 4686491"/>
              <a:gd name="connsiteX5" fmla="*/ 0 w 9144000"/>
              <a:gd name="connsiteY5" fmla="*/ 1197046 h 4686491"/>
              <a:gd name="connsiteX6" fmla="*/ 78287 w 9144000"/>
              <a:gd name="connsiteY6" fmla="*/ 1029105 h 4686491"/>
              <a:gd name="connsiteX7" fmla="*/ 1427536 w 9144000"/>
              <a:gd name="connsiteY7" fmla="*/ 216 h 468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4686491">
                <a:moveTo>
                  <a:pt x="1427536" y="216"/>
                </a:moveTo>
                <a:cubicBezTo>
                  <a:pt x="1686705" y="-3016"/>
                  <a:pt x="2002768" y="30248"/>
                  <a:pt x="2399860" y="91631"/>
                </a:cubicBezTo>
                <a:cubicBezTo>
                  <a:pt x="3988226" y="337164"/>
                  <a:pt x="6549116" y="2437684"/>
                  <a:pt x="9144000" y="763363"/>
                </a:cubicBezTo>
                <a:lnTo>
                  <a:pt x="9144000" y="4686491"/>
                </a:lnTo>
                <a:lnTo>
                  <a:pt x="0" y="4686491"/>
                </a:lnTo>
                <a:lnTo>
                  <a:pt x="0" y="1197046"/>
                </a:lnTo>
                <a:lnTo>
                  <a:pt x="78287" y="1029105"/>
                </a:lnTo>
                <a:cubicBezTo>
                  <a:pt x="432373" y="293994"/>
                  <a:pt x="714822" y="9104"/>
                  <a:pt x="1427536" y="216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91987" y="-1083219"/>
            <a:ext cx="191971" cy="191971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-32459" y="589539"/>
            <a:ext cx="12188825" cy="6247027"/>
          </a:xfrm>
          <a:custGeom>
            <a:avLst/>
            <a:gdLst>
              <a:gd name="connsiteX0" fmla="*/ 1427536 w 9144000"/>
              <a:gd name="connsiteY0" fmla="*/ 216 h 4686491"/>
              <a:gd name="connsiteX1" fmla="*/ 2399860 w 9144000"/>
              <a:gd name="connsiteY1" fmla="*/ 91631 h 4686491"/>
              <a:gd name="connsiteX2" fmla="*/ 9144000 w 9144000"/>
              <a:gd name="connsiteY2" fmla="*/ 763363 h 4686491"/>
              <a:gd name="connsiteX3" fmla="*/ 9144000 w 9144000"/>
              <a:gd name="connsiteY3" fmla="*/ 4686491 h 4686491"/>
              <a:gd name="connsiteX4" fmla="*/ 0 w 9144000"/>
              <a:gd name="connsiteY4" fmla="*/ 4686491 h 4686491"/>
              <a:gd name="connsiteX5" fmla="*/ 0 w 9144000"/>
              <a:gd name="connsiteY5" fmla="*/ 1197046 h 4686491"/>
              <a:gd name="connsiteX6" fmla="*/ 78287 w 9144000"/>
              <a:gd name="connsiteY6" fmla="*/ 1029105 h 4686491"/>
              <a:gd name="connsiteX7" fmla="*/ 1427536 w 9144000"/>
              <a:gd name="connsiteY7" fmla="*/ 216 h 468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4686491">
                <a:moveTo>
                  <a:pt x="1427536" y="216"/>
                </a:moveTo>
                <a:cubicBezTo>
                  <a:pt x="1686705" y="-3016"/>
                  <a:pt x="2002768" y="30248"/>
                  <a:pt x="2399860" y="91631"/>
                </a:cubicBezTo>
                <a:cubicBezTo>
                  <a:pt x="3988226" y="337164"/>
                  <a:pt x="6549116" y="2437684"/>
                  <a:pt x="9144000" y="763363"/>
                </a:cubicBezTo>
                <a:lnTo>
                  <a:pt x="9144000" y="4686491"/>
                </a:lnTo>
                <a:lnTo>
                  <a:pt x="0" y="4686491"/>
                </a:lnTo>
                <a:lnTo>
                  <a:pt x="0" y="1197046"/>
                </a:lnTo>
                <a:lnTo>
                  <a:pt x="78287" y="1029105"/>
                </a:lnTo>
                <a:cubicBezTo>
                  <a:pt x="432373" y="293994"/>
                  <a:pt x="714822" y="9104"/>
                  <a:pt x="1427536" y="216"/>
                </a:cubicBezTo>
                <a:close/>
              </a:path>
            </a:pathLst>
          </a:custGeom>
          <a:gradFill>
            <a:gsLst>
              <a:gs pos="75000">
                <a:srgbClr val="2D5CAA"/>
              </a:gs>
              <a:gs pos="13000">
                <a:srgbClr val="3999CE"/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1218895">
              <a:defRPr/>
            </a:pPr>
            <a:endParaRPr lang="zh-CN" altLang="en-US" sz="2399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50578" y="3846541"/>
            <a:ext cx="90839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XLA </a:t>
            </a:r>
            <a:r>
              <a:rPr kumimoji="0" lang="en-US" sz="8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lin Sans FB" panose="020E0602020502020306" pitchFamily="34" charset="0"/>
              </a:rPr>
              <a:t>Compiler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rlin Sans FB" panose="020E0602020502020306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60971" y="5204526"/>
            <a:ext cx="886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600" cap="none" spc="-2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Just-In-Time</a:t>
            </a:r>
            <a:r>
              <a:rPr kumimoji="0" lang="en-US" sz="3200" b="0" i="0" u="none" strike="noStrike" kern="600" cap="none" spc="-2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Compilation in </a:t>
            </a:r>
            <a:r>
              <a:rPr kumimoji="0" lang="en-US" sz="3200" b="0" i="0" u="none" strike="noStrike" kern="600" cap="none" spc="-2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Tensor</a:t>
            </a:r>
            <a:r>
              <a:rPr kumimoji="0" lang="en-US" sz="3200" b="0" i="0" u="none" strike="noStrike" kern="600" cap="none" spc="-20" normalizeH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Flow</a:t>
            </a:r>
            <a:r>
              <a:rPr kumimoji="0" lang="en-US" sz="3200" b="0" i="0" u="none" strike="noStrike" kern="600" cap="none" spc="-2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3200" b="0" i="0" u="none" strike="noStrike" kern="6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782794" y="5244625"/>
            <a:ext cx="6418384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988147" y="4106147"/>
            <a:ext cx="1794645" cy="158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6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19875" y="2644170"/>
            <a:ext cx="619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//</a:t>
            </a:r>
            <a:r>
              <a:rPr lang="en-US" sz="2400" dirty="0" err="1" smtClean="0">
                <a:latin typeface="Consolas" panose="020B0609020204030204" pitchFamily="49" charset="0"/>
              </a:rPr>
              <a:t>tensorflow</a:t>
            </a:r>
            <a:r>
              <a:rPr lang="en-US" sz="2400" dirty="0" smtClean="0">
                <a:latin typeface="Consolas" panose="020B0609020204030204" pitchFamily="49" charset="0"/>
              </a:rPr>
              <a:t>/compiler/tf2xla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tensorflow</a:t>
            </a:r>
            <a:r>
              <a:rPr 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/compiler/</a:t>
            </a:r>
            <a:r>
              <a:rPr lang="en-US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xla</a:t>
            </a:r>
            <a:endParaRPr lang="en-US" sz="24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tensorflow</a:t>
            </a:r>
            <a:r>
              <a:rPr 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/compiler/</a:t>
            </a:r>
            <a:r>
              <a:rPr lang="en-US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jit</a:t>
            </a:r>
            <a:endParaRPr lang="en-US" sz="24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tensorflow</a:t>
            </a:r>
            <a:r>
              <a:rPr 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/compiler/</a:t>
            </a:r>
            <a:r>
              <a:rPr lang="en-US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aot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60864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61924" y="5584802"/>
            <a:ext cx="1296767" cy="11471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1924" y="3013501"/>
            <a:ext cx="5543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a story of the TensorFlow Compiler Subdirectory…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5367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6934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TF</a:t>
            </a: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one Picture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514779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964042"/>
            <a:ext cx="12192000" cy="39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6999" y="3007452"/>
            <a:ext cx="8558002" cy="385605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3703" y="1376467"/>
            <a:ext cx="11202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zh-CN" sz="4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TensorFlow runtime run each node operation in Kernels.</a:t>
            </a:r>
          </a:p>
        </p:txBody>
      </p:sp>
    </p:spTree>
    <p:extLst>
      <p:ext uri="{BB962C8B-B14F-4D97-AF65-F5344CB8AC3E}">
        <p14:creationId xmlns:p14="http://schemas.microsoft.com/office/powerpoint/2010/main" val="1179522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14807" y="1186615"/>
            <a:ext cx="40333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964042"/>
            <a:ext cx="12192000" cy="39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3703" y="1376467"/>
            <a:ext cx="1120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 sz="4000" b="1" noProof="0" dirty="0" smtClean="0">
                <a:solidFill>
                  <a:prstClr val="white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TensorFlow Graph will change to XLA Graph for optimization.</a:t>
            </a:r>
            <a:endParaRPr kumimoji="0" lang="en-US" altLang="zh-CN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/compiler/tf2xla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3703" y="183974"/>
            <a:ext cx="6934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white"/>
                </a:solidFill>
                <a:latin typeface="Calibri"/>
              </a:rPr>
              <a:t>t</a:t>
            </a: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f2xla: Graph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0472" y="2964042"/>
            <a:ext cx="8588484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88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2" y="183974"/>
            <a:ext cx="8944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TF-Level Block Diagram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70813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977063"/>
            <a:ext cx="12192000" cy="392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3703" y="1481371"/>
            <a:ext cx="11202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Agency FB" panose="020B0503020202020204" pitchFamily="34" charset="0"/>
              </a:rPr>
              <a:t>Abstraction of TensorFlow, choose ops to run on XLA or Existing Core.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259" y="2995959"/>
            <a:ext cx="9251482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7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19875" y="2644170"/>
            <a:ext cx="619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/compiler/tf2xla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xla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jit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aot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60864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61924" y="5584802"/>
            <a:ext cx="1296767" cy="11471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2924" y="3198167"/>
            <a:ext cx="5543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XLA to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llvm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and code generation…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415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6934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XLA in one Picture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55383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977063"/>
            <a:ext cx="12192000" cy="392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3703" y="1481371"/>
            <a:ext cx="1120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Optimizing compiler and runtime, targeting CPU, GPU, etc.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en-US" sz="32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tensorflow</a:t>
            </a:r>
            <a:r>
              <a:rPr lang="en-US" sz="3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/compiler/</a:t>
            </a:r>
            <a:r>
              <a:rPr lang="en-US" sz="32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xla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7499" y="2977062"/>
            <a:ext cx="8337002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35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1854" y="170952"/>
            <a:ext cx="900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chemeClr val="accent2"/>
                </a:solidFill>
                <a:latin typeface="Calibri"/>
              </a:rPr>
              <a:t>CPU </a:t>
            </a:r>
            <a:r>
              <a:rPr lang="en-US" sz="6000" dirty="0" err="1" smtClean="0">
                <a:solidFill>
                  <a:schemeClr val="accent2"/>
                </a:solidFill>
                <a:latin typeface="Calibri"/>
              </a:rPr>
              <a:t>CodeGen</a:t>
            </a:r>
            <a:r>
              <a:rPr lang="en-US" sz="6000" dirty="0" smtClean="0">
                <a:solidFill>
                  <a:schemeClr val="accent2"/>
                </a:solidFill>
                <a:latin typeface="Calibri"/>
              </a:rPr>
              <a:t> and Runtime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10032" y="1100890"/>
            <a:ext cx="836724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574" y="1655262"/>
            <a:ext cx="10705841" cy="4436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97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1854" y="170952"/>
            <a:ext cx="900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ED7D31"/>
                </a:solidFill>
                <a:latin typeface="Calibri"/>
              </a:rPr>
              <a:t>G</a:t>
            </a: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 </a:t>
            </a:r>
            <a:r>
              <a:rPr kumimoji="0" lang="en-US" sz="6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CodeGen</a:t>
            </a: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Runtime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10032" y="1100890"/>
            <a:ext cx="836724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032" y="1186615"/>
            <a:ext cx="10901619" cy="48141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33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19875" y="2644170"/>
            <a:ext cx="619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/compiler/tf2xla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xla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jit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aot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60864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61924" y="5584802"/>
            <a:ext cx="1296767" cy="11471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2924" y="3198167"/>
            <a:ext cx="5543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Just-In-Time Compilation…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078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6934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JIT: Operation Fusion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644319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977063"/>
            <a:ext cx="12192000" cy="392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3703" y="1481371"/>
            <a:ext cx="1120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noProof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The most interesting optimization of JIT is operation fusion.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jit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9154" y="2977063"/>
            <a:ext cx="7513692" cy="35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09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012631" y="3638086"/>
            <a:ext cx="10166739" cy="79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noProof="0" dirty="0" smtClean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Why </a:t>
            </a:r>
            <a:r>
              <a:rPr lang="en-US" altLang="zh-CN" sz="4000" dirty="0" smtClean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does TensorFlow have XLA?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691748" y="4386432"/>
            <a:ext cx="4886325" cy="35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Background Introduction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46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1854" y="170952"/>
            <a:ext cx="900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rgbClr val="ED7D31"/>
                </a:solidFill>
                <a:latin typeface="Calibri"/>
              </a:rPr>
              <a:t>Fusing Element-wise OPs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10032" y="1100890"/>
            <a:ext cx="7729068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032" y="1749218"/>
            <a:ext cx="10970474" cy="43424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3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1854" y="170952"/>
            <a:ext cx="900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Fusing Element-wise OPs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10032" y="1100890"/>
            <a:ext cx="7729068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032" y="1645976"/>
            <a:ext cx="11026021" cy="41504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25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1854" y="170952"/>
            <a:ext cx="900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dirty="0">
                <a:solidFill>
                  <a:srgbClr val="ED7D31"/>
                </a:solidFill>
                <a:latin typeface="Calibri"/>
              </a:rPr>
              <a:t>Library</a:t>
            </a:r>
            <a:r>
              <a:rPr lang="en-US" altLang="zh-CN" sz="6000" dirty="0" smtClean="0">
                <a:solidFill>
                  <a:srgbClr val="ED7D31"/>
                </a:solidFill>
                <a:latin typeface="Calibri"/>
              </a:rPr>
              <a:t> Fusions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10032" y="1100890"/>
            <a:ext cx="459534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433" y="2030829"/>
            <a:ext cx="10338104" cy="38651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19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6934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JIT: Operation Fusion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644319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977063"/>
            <a:ext cx="12192000" cy="392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3703" y="1481371"/>
            <a:ext cx="11202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Agency FB" panose="020B0503020202020204" pitchFamily="34" charset="0"/>
              </a:rPr>
              <a:t>Compiler have to avoid some wrong fusion which will lead to deadlocks.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9142" y="2977063"/>
            <a:ext cx="7651143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0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19875" y="2644170"/>
            <a:ext cx="619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/compiler/tf2xla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xla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jit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tensorflow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/compiler/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aot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60864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61924" y="5584802"/>
            <a:ext cx="1296767" cy="11471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2924" y="3198167"/>
            <a:ext cx="5543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Ahead-of-time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Compilation…</a:t>
            </a:r>
          </a:p>
        </p:txBody>
      </p:sp>
    </p:spTree>
    <p:extLst>
      <p:ext uri="{BB962C8B-B14F-4D97-AF65-F5344CB8AC3E}">
        <p14:creationId xmlns:p14="http://schemas.microsoft.com/office/powerpoint/2010/main" val="3475209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8992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Ahead-of-time compilation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82815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977063"/>
            <a:ext cx="12192000" cy="392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3703" y="1481371"/>
            <a:ext cx="11202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Agency FB" panose="020B0503020202020204" pitchFamily="34" charset="0"/>
              </a:rPr>
              <a:t>AOT compilation transfer all TensorFlow Graph nodes to XLA Graph nodes. 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0040" y="2977063"/>
            <a:ext cx="8169348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5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8992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err="1">
                <a:solidFill>
                  <a:prstClr val="white"/>
                </a:solidFill>
                <a:latin typeface="Calibri"/>
              </a:rPr>
              <a:t>t</a:t>
            </a:r>
            <a:r>
              <a:rPr lang="en-US" sz="6000" dirty="0" err="1" smtClean="0">
                <a:solidFill>
                  <a:prstClr val="white"/>
                </a:solidFill>
                <a:latin typeface="Calibri"/>
              </a:rPr>
              <a:t>fcompile</a:t>
            </a: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: Graph compiler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80910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977063"/>
            <a:ext cx="12192000" cy="392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3703" y="1481371"/>
            <a:ext cx="11202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AOT compilation transfer all TensorFlow Graph nodes to XLA Graph nodes.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5944" y="2977063"/>
            <a:ext cx="7497540" cy="389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12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8992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tfcompile</a:t>
            </a: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Graph compiler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82815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977063"/>
            <a:ext cx="12192000" cy="392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3703" y="1481371"/>
            <a:ext cx="11202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Agency FB" panose="020B0503020202020204" pitchFamily="34" charset="0"/>
              </a:rPr>
              <a:t>The C++ header can be used pretty simple.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Write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code to call the computation: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2953" y="2977063"/>
            <a:ext cx="764352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66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 smtClean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How does XLA perform?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691748" y="4386432"/>
            <a:ext cx="4886325" cy="37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</a:t>
            </a:r>
            <a:r>
              <a:rPr lang="en-US" altLang="zh-CN" sz="1600" dirty="0" smtClean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Performance benchmarks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of XLA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3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1854" y="170952"/>
            <a:ext cx="900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dirty="0" smtClean="0">
                <a:solidFill>
                  <a:srgbClr val="ED7D31"/>
                </a:solidFill>
                <a:latin typeface="Calibri"/>
              </a:rPr>
              <a:t>MNIST Example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10032" y="1100890"/>
            <a:ext cx="480489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1" y="1803977"/>
            <a:ext cx="10911421" cy="39395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2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Tensor</a:t>
            </a:r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</a:rPr>
              <a:t>Flow</a:t>
            </a:r>
            <a:endParaRPr lang="en-US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34809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184400" y="1794143"/>
            <a:ext cx="1666875" cy="93908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2175000" y="3490007"/>
            <a:ext cx="1903167" cy="683966"/>
          </a:xfrm>
          <a:prstGeom prst="round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箭头连接符 11"/>
          <p:cNvCxnSpPr>
            <a:stCxn id="9" idx="4"/>
            <a:endCxn id="10" idx="0"/>
          </p:cNvCxnSpPr>
          <p:nvPr/>
        </p:nvCxnSpPr>
        <p:spPr>
          <a:xfrm>
            <a:off x="2017838" y="2733228"/>
            <a:ext cx="1108746" cy="756779"/>
          </a:xfrm>
          <a:prstGeom prst="straightConnector1">
            <a:avLst/>
          </a:prstGeom>
          <a:ln w="2222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6" idx="4"/>
            <a:endCxn id="10" idx="0"/>
          </p:cNvCxnSpPr>
          <p:nvPr/>
        </p:nvCxnSpPr>
        <p:spPr>
          <a:xfrm flipH="1">
            <a:off x="3126584" y="2728158"/>
            <a:ext cx="1143916" cy="761849"/>
          </a:xfrm>
          <a:prstGeom prst="straightConnector1">
            <a:avLst/>
          </a:prstGeom>
          <a:ln w="2222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184400" y="1940519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Input0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f32[1024]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437062" y="1789073"/>
            <a:ext cx="1666875" cy="93908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本框 28"/>
          <p:cNvSpPr txBox="1"/>
          <p:nvPr/>
        </p:nvSpPr>
        <p:spPr>
          <a:xfrm>
            <a:off x="3437062" y="1935450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Input1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f32[1024]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570037" y="3698640"/>
            <a:ext cx="1447800" cy="26670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1055812" y="342045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255045" y="3520866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Add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f32[1024]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直接箭头连接符 34"/>
          <p:cNvCxnSpPr>
            <a:stCxn id="34" idx="2"/>
          </p:cNvCxnSpPr>
          <p:nvPr/>
        </p:nvCxnSpPr>
        <p:spPr>
          <a:xfrm flipH="1">
            <a:off x="3126582" y="4167197"/>
            <a:ext cx="1" cy="664001"/>
          </a:xfrm>
          <a:prstGeom prst="straightConnector1">
            <a:avLst/>
          </a:prstGeom>
          <a:ln w="2222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箭头 37"/>
          <p:cNvSpPr/>
          <p:nvPr/>
        </p:nvSpPr>
        <p:spPr>
          <a:xfrm flipH="1">
            <a:off x="3895725" y="4334870"/>
            <a:ext cx="1651123" cy="33543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文本框 38"/>
          <p:cNvSpPr txBox="1"/>
          <p:nvPr/>
        </p:nvSpPr>
        <p:spPr>
          <a:xfrm>
            <a:off x="4143924" y="4059562"/>
            <a:ext cx="1343023" cy="36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Tensor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2175000" y="4834161"/>
            <a:ext cx="1903167" cy="683966"/>
          </a:xfrm>
          <a:prstGeom prst="round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文本框 40"/>
          <p:cNvSpPr txBox="1"/>
          <p:nvPr/>
        </p:nvSpPr>
        <p:spPr>
          <a:xfrm>
            <a:off x="2255045" y="4949590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315992" y="2293163"/>
            <a:ext cx="509826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white"/>
                </a:solidFill>
              </a:rPr>
              <a:t>An open source software library for numerical computation using data flow graphs.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15991" y="1627026"/>
            <a:ext cx="429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gency FB" panose="020B0503020202020204" pitchFamily="34" charset="0"/>
              </a:rPr>
              <a:t>What is TensorFlow?</a:t>
            </a:r>
            <a:endParaRPr lang="en-US" sz="4000" b="1" dirty="0">
              <a:latin typeface="Agency FB" panose="020B0503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15990" y="3619795"/>
            <a:ext cx="497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gency FB" panose="020B0503020202020204" pitchFamily="34" charset="0"/>
              </a:rPr>
              <a:t>What is data flow graphs?</a:t>
            </a:r>
            <a:endParaRPr lang="en-US" sz="4000" b="1" dirty="0">
              <a:latin typeface="Agency FB" panose="020B0503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15990" y="4257605"/>
            <a:ext cx="5374485" cy="1383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>
                <a:solidFill>
                  <a:prstClr val="white"/>
                </a:solidFill>
              </a:rPr>
              <a:t>Nodes: mathematical operations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>
                <a:solidFill>
                  <a:prstClr val="white"/>
                </a:solidFill>
              </a:rPr>
              <a:t>Edges: multidimensional data arrays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40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8992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Profiling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25855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2201743"/>
            <a:ext cx="12192000" cy="470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3703" y="1493856"/>
            <a:ext cx="115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Profiling with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</a:rPr>
              <a:t>CUDA Profiling Tools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</a:rPr>
              <a:t> Interface.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 </a:t>
            </a:r>
            <a:endParaRPr kumimoji="0" lang="en-US" sz="400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pic>
        <p:nvPicPr>
          <p:cNvPr id="11" name="图片 1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07" y="2495962"/>
            <a:ext cx="11348121" cy="25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77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8992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Data Flow Optimization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724329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13703" y="1461488"/>
            <a:ext cx="1156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white"/>
                </a:solidFill>
                <a:latin typeface="Agency FB" panose="020B0503020202020204" pitchFamily="34" charset="0"/>
              </a:rPr>
              <a:t>T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he data graph before XLA and the data graph after XLA: 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2201743"/>
            <a:ext cx="12192000" cy="470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pic>
        <p:nvPicPr>
          <p:cNvPr id="6" name="图片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1225"/>
            <a:ext cx="11156647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91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1854" y="170952"/>
            <a:ext cx="900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noProof="0" dirty="0" smtClean="0">
                <a:solidFill>
                  <a:srgbClr val="ED7D31"/>
                </a:solidFill>
                <a:latin typeface="Calibri"/>
                <a:ea typeface="宋体" panose="02010600030101010101" pitchFamily="2" charset="-122"/>
              </a:rPr>
              <a:t>JIT Model </a:t>
            </a:r>
            <a:r>
              <a:rPr lang="en-US" sz="6000" dirty="0" smtClean="0">
                <a:solidFill>
                  <a:srgbClr val="ED7D31"/>
                </a:solidFill>
                <a:latin typeface="Calibri"/>
                <a:ea typeface="宋体" panose="02010600030101010101" pitchFamily="2" charset="-122"/>
              </a:rPr>
              <a:t>B</a:t>
            </a:r>
            <a:r>
              <a:rPr lang="en-US" sz="6000" noProof="0" dirty="0" err="1" smtClean="0">
                <a:solidFill>
                  <a:srgbClr val="ED7D31"/>
                </a:solidFill>
                <a:latin typeface="Calibri"/>
                <a:ea typeface="宋体" panose="02010600030101010101" pitchFamily="2" charset="-122"/>
              </a:rPr>
              <a:t>enchmarks</a:t>
            </a:r>
            <a:r>
              <a:rPr lang="en-US" sz="6000" noProof="0" dirty="0" smtClean="0">
                <a:solidFill>
                  <a:srgbClr val="ED7D31"/>
                </a:solidFill>
                <a:latin typeface="Calibri"/>
                <a:ea typeface="宋体" panose="02010600030101010101" pitchFamily="2" charset="-122"/>
              </a:rPr>
              <a:t> GPU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10032" y="1100890"/>
            <a:ext cx="8472018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rcRect t="8927"/>
          <a:stretch/>
        </p:blipFill>
        <p:spPr>
          <a:xfrm>
            <a:off x="481481" y="1299851"/>
            <a:ext cx="9967443" cy="55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15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1854" y="170952"/>
            <a:ext cx="900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0" dirty="0">
                <a:solidFill>
                  <a:srgbClr val="ED7D31"/>
                </a:solidFill>
                <a:ea typeface="宋体" panose="02010600030101010101" pitchFamily="2" charset="-122"/>
              </a:rPr>
              <a:t>JIT </a:t>
            </a:r>
            <a:r>
              <a:rPr lang="en-US" sz="6000" dirty="0" smtClean="0">
                <a:solidFill>
                  <a:srgbClr val="ED7D31"/>
                </a:solidFill>
                <a:ea typeface="宋体" panose="02010600030101010101" pitchFamily="2" charset="-122"/>
              </a:rPr>
              <a:t>Micro-Benchmarks </a:t>
            </a:r>
            <a:r>
              <a:rPr lang="en-US" sz="6000" dirty="0">
                <a:solidFill>
                  <a:srgbClr val="ED7D31"/>
                </a:solidFill>
                <a:ea typeface="宋体" panose="02010600030101010101" pitchFamily="2" charset="-122"/>
              </a:rPr>
              <a:t>GPU</a:t>
            </a:r>
            <a:endParaRPr lang="en-US" sz="6000" dirty="0">
              <a:solidFill>
                <a:srgbClr val="ED7D3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48132" y="1053265"/>
            <a:ext cx="831009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rcRect t="9079"/>
          <a:stretch/>
        </p:blipFill>
        <p:spPr>
          <a:xfrm>
            <a:off x="436599" y="1127987"/>
            <a:ext cx="9926601" cy="55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31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1854" y="170952"/>
            <a:ext cx="900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0" dirty="0">
                <a:solidFill>
                  <a:srgbClr val="ED7D31"/>
                </a:solidFill>
                <a:ea typeface="宋体" panose="02010600030101010101" pitchFamily="2" charset="-122"/>
              </a:rPr>
              <a:t>JIT Model Benchmarks </a:t>
            </a:r>
            <a:r>
              <a:rPr lang="en-US" sz="6000" dirty="0" smtClean="0">
                <a:solidFill>
                  <a:srgbClr val="ED7D31"/>
                </a:solidFill>
                <a:ea typeface="宋体" panose="02010600030101010101" pitchFamily="2" charset="-122"/>
              </a:rPr>
              <a:t>CPU</a:t>
            </a:r>
            <a:endParaRPr lang="en-US" sz="6000" dirty="0">
              <a:solidFill>
                <a:srgbClr val="ED7D3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10032" y="1100890"/>
            <a:ext cx="8433918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t="9344"/>
          <a:stretch/>
        </p:blipFill>
        <p:spPr>
          <a:xfrm>
            <a:off x="381521" y="1308993"/>
            <a:ext cx="9762604" cy="55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80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703" y="183974"/>
            <a:ext cx="6191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noProof="0" dirty="0" smtClean="0">
                <a:solidFill>
                  <a:prstClr val="white"/>
                </a:solidFill>
                <a:latin typeface="Calibri"/>
              </a:rPr>
              <a:t>XLA in Application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55573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93831" y="1993242"/>
            <a:ext cx="6285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Server-side</a:t>
            </a:r>
            <a:r>
              <a:rPr lang="en-US" altLang="zh-CN" sz="7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381750" y="1993241"/>
                <a:ext cx="60592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XLA’s JIT </a:t>
                </a:r>
                <a:r>
                  <a:rPr lang="en-US" sz="2400" b="1" dirty="0" smtClean="0">
                    <a:solidFill>
                      <a:schemeClr val="bg1"/>
                    </a:solidFill>
                  </a:rPr>
                  <a:t>compilation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and </a:t>
                </a:r>
                <a:r>
                  <a:rPr lang="en-US" sz="2400" b="1" dirty="0" err="1" smtClean="0">
                    <a:solidFill>
                      <a:schemeClr val="bg1"/>
                    </a:solidFill>
                  </a:rPr>
                  <a:t>specializtion</a:t>
                </a:r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Model-shaped benchmark wins up to 60%</a:t>
                </a: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SyntaxNet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latency reductions: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⇒5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50" y="1993241"/>
                <a:ext cx="6059266" cy="1200329"/>
              </a:xfrm>
              <a:prstGeom prst="rect">
                <a:avLst/>
              </a:prstGeom>
              <a:blipFill>
                <a:blip r:embed="rId3"/>
                <a:stretch>
                  <a:fillRect l="-1610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393831" y="3433178"/>
            <a:ext cx="5294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Mobile-side: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6381750" y="3340845"/>
                <a:ext cx="60592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XLA’s </a:t>
                </a:r>
                <a:r>
                  <a:rPr lang="en-US" sz="2400" b="1" dirty="0" smtClean="0">
                    <a:solidFill>
                      <a:schemeClr val="bg1"/>
                    </a:solidFill>
                  </a:rPr>
                  <a:t>Ahead-of-Time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compilation</a:t>
                </a: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Eliminate much of TensorFlow runtime</a:t>
                </a: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LSTM model for mobile: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2.6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MB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⇒600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KB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50" y="3340845"/>
                <a:ext cx="6059266" cy="1200329"/>
              </a:xfrm>
              <a:prstGeom prst="rect">
                <a:avLst/>
              </a:prstGeom>
              <a:blipFill>
                <a:blip r:embed="rId4"/>
                <a:stretch>
                  <a:fillRect l="-1610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359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8675" y="3013502"/>
            <a:ext cx="10534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you for your kind attention!</a:t>
            </a:r>
            <a:endParaRPr lang="en-US" sz="4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28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310032" y="1100890"/>
            <a:ext cx="836724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83" y="2052747"/>
            <a:ext cx="8588484" cy="4038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239" y="1638145"/>
            <a:ext cx="764352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1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703" y="183974"/>
            <a:ext cx="4201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Flexibility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29094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3938588" y="1937018"/>
            <a:ext cx="1666875" cy="93908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929188" y="3632882"/>
            <a:ext cx="1903167" cy="683966"/>
          </a:xfrm>
          <a:prstGeom prst="round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直接箭头连接符 25"/>
          <p:cNvCxnSpPr>
            <a:stCxn id="23" idx="4"/>
            <a:endCxn id="24" idx="0"/>
          </p:cNvCxnSpPr>
          <p:nvPr/>
        </p:nvCxnSpPr>
        <p:spPr>
          <a:xfrm>
            <a:off x="4772026" y="2876103"/>
            <a:ext cx="1108746" cy="756779"/>
          </a:xfrm>
          <a:prstGeom prst="straightConnector1">
            <a:avLst/>
          </a:prstGeom>
          <a:ln w="2222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0" idx="4"/>
            <a:endCxn id="24" idx="0"/>
          </p:cNvCxnSpPr>
          <p:nvPr/>
        </p:nvCxnSpPr>
        <p:spPr>
          <a:xfrm flipH="1">
            <a:off x="5880772" y="2871033"/>
            <a:ext cx="1143916" cy="761849"/>
          </a:xfrm>
          <a:prstGeom prst="straightConnector1">
            <a:avLst/>
          </a:prstGeom>
          <a:ln w="2222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938588" y="2083394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f32[???]</a:t>
            </a:r>
          </a:p>
        </p:txBody>
      </p:sp>
      <p:sp>
        <p:nvSpPr>
          <p:cNvPr id="30" name="椭圆 29"/>
          <p:cNvSpPr/>
          <p:nvPr/>
        </p:nvSpPr>
        <p:spPr>
          <a:xfrm>
            <a:off x="6191250" y="1931948"/>
            <a:ext cx="1666875" cy="93908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191250" y="2078325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f32[???]</a:t>
            </a:r>
          </a:p>
        </p:txBody>
      </p:sp>
      <p:sp>
        <p:nvSpPr>
          <p:cNvPr id="34" name="右箭头 33"/>
          <p:cNvSpPr/>
          <p:nvPr/>
        </p:nvSpPr>
        <p:spPr>
          <a:xfrm>
            <a:off x="3324225" y="3841515"/>
            <a:ext cx="1447800" cy="26670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810000" y="3563331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009233" y="3663741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f32[???]</a:t>
            </a:r>
          </a:p>
        </p:txBody>
      </p:sp>
      <p:cxnSp>
        <p:nvCxnSpPr>
          <p:cNvPr id="39" name="直接箭头连接符 38"/>
          <p:cNvCxnSpPr>
            <a:stCxn id="38" idx="2"/>
          </p:cNvCxnSpPr>
          <p:nvPr/>
        </p:nvCxnSpPr>
        <p:spPr>
          <a:xfrm flipH="1">
            <a:off x="5880770" y="4310072"/>
            <a:ext cx="1" cy="664001"/>
          </a:xfrm>
          <a:prstGeom prst="straightConnector1">
            <a:avLst/>
          </a:prstGeom>
          <a:ln w="2222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右箭头 39"/>
          <p:cNvSpPr/>
          <p:nvPr/>
        </p:nvSpPr>
        <p:spPr>
          <a:xfrm flipH="1">
            <a:off x="6649913" y="4477745"/>
            <a:ext cx="1651123" cy="33543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898112" y="4202437"/>
            <a:ext cx="1343023" cy="36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Tensor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4929188" y="4977036"/>
            <a:ext cx="1903167" cy="683966"/>
          </a:xfrm>
          <a:prstGeom prst="round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009233" y="5092465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69324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514475"/>
            <a:ext cx="12192000" cy="5343525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4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Tensor</a:t>
            </a: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Flow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327"/>
            <a:ext cx="34809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014881" y="1415083"/>
            <a:ext cx="3852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Flexible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299733" y="4591630"/>
            <a:ext cx="408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Expressive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67095" y="4591630"/>
            <a:ext cx="408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Extensible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平行四边形 27"/>
          <p:cNvSpPr/>
          <p:nvPr/>
        </p:nvSpPr>
        <p:spPr>
          <a:xfrm rot="1725212">
            <a:off x="4995874" y="2863468"/>
            <a:ext cx="1890188" cy="1093019"/>
          </a:xfrm>
          <a:prstGeom prst="parallelogram">
            <a:avLst>
              <a:gd name="adj" fmla="val 62423"/>
            </a:avLst>
          </a:prstGeom>
          <a:solidFill>
            <a:srgbClr val="FFFFFF">
              <a:alpha val="4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3264663" y="4886351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391236" y="4976351"/>
            <a:ext cx="117157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36" name="椭圆 35"/>
          <p:cNvSpPr>
            <a:spLocks noChangeAspect="1"/>
          </p:cNvSpPr>
          <p:nvPr/>
        </p:nvSpPr>
        <p:spPr>
          <a:xfrm>
            <a:off x="4490176" y="4886351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7388418" y="4886351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7514991" y="4976351"/>
            <a:ext cx="117157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43" name="椭圆 42"/>
          <p:cNvSpPr>
            <a:spLocks noChangeAspect="1"/>
          </p:cNvSpPr>
          <p:nvPr/>
        </p:nvSpPr>
        <p:spPr>
          <a:xfrm>
            <a:off x="8613931" y="4886351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5400000">
            <a:off x="5850968" y="2931072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rot="5400000">
            <a:off x="5577239" y="2647667"/>
            <a:ext cx="727456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50" name="椭圆 49"/>
          <p:cNvSpPr>
            <a:spLocks noChangeAspect="1"/>
          </p:cNvSpPr>
          <p:nvPr/>
        </p:nvSpPr>
        <p:spPr>
          <a:xfrm rot="5400000">
            <a:off x="5850968" y="2169394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平行四边形 50"/>
          <p:cNvSpPr/>
          <p:nvPr/>
        </p:nvSpPr>
        <p:spPr>
          <a:xfrm rot="1744606" flipH="1">
            <a:off x="3966445" y="4258096"/>
            <a:ext cx="2015644" cy="1155793"/>
          </a:xfrm>
          <a:prstGeom prst="parallelogram">
            <a:avLst>
              <a:gd name="adj" fmla="val 55785"/>
            </a:avLst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平行四边形 51"/>
          <p:cNvSpPr/>
          <p:nvPr/>
        </p:nvSpPr>
        <p:spPr>
          <a:xfrm rot="19855394">
            <a:off x="5931304" y="4258767"/>
            <a:ext cx="2015644" cy="1155793"/>
          </a:xfrm>
          <a:prstGeom prst="parallelogram">
            <a:avLst>
              <a:gd name="adj" fmla="val 55785"/>
            </a:avLst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414807" y="1186615"/>
            <a:ext cx="34809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163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 animBg="1"/>
      <p:bldP spid="31" grpId="0" animBg="1"/>
      <p:bldP spid="36" grpId="0" animBg="1"/>
      <p:bldP spid="37" grpId="0" animBg="1"/>
      <p:bldP spid="43" grpId="0" animBg="1"/>
      <p:bldP spid="48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703" y="183974"/>
            <a:ext cx="4201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Flexibility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29094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31" name="同心圆 30"/>
          <p:cNvSpPr>
            <a:spLocks noChangeAspect="1"/>
          </p:cNvSpPr>
          <p:nvPr/>
        </p:nvSpPr>
        <p:spPr>
          <a:xfrm>
            <a:off x="3653104" y="2021340"/>
            <a:ext cx="1800000" cy="1800000"/>
          </a:xfrm>
          <a:prstGeom prst="donut">
            <a:avLst>
              <a:gd name="adj" fmla="val 9946"/>
            </a:avLst>
          </a:pr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rot="8100000" flipH="1">
            <a:off x="4524439" y="3821340"/>
            <a:ext cx="2763665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空心弧 35"/>
          <p:cNvSpPr>
            <a:spLocks noChangeAspect="1"/>
          </p:cNvSpPr>
          <p:nvPr/>
        </p:nvSpPr>
        <p:spPr>
          <a:xfrm rot="7773909">
            <a:off x="3653104" y="2021340"/>
            <a:ext cx="1800000" cy="1800000"/>
          </a:xfrm>
          <a:prstGeom prst="blockArc">
            <a:avLst>
              <a:gd name="adj1" fmla="val 8206136"/>
              <a:gd name="adj2" fmla="val 0"/>
              <a:gd name="adj3" fmla="val 1048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同心圆 36"/>
          <p:cNvSpPr>
            <a:spLocks noChangeAspect="1"/>
          </p:cNvSpPr>
          <p:nvPr/>
        </p:nvSpPr>
        <p:spPr>
          <a:xfrm>
            <a:off x="6679330" y="3668711"/>
            <a:ext cx="1800000" cy="1800000"/>
          </a:xfrm>
          <a:prstGeom prst="donut">
            <a:avLst>
              <a:gd name="adj" fmla="val 9946"/>
            </a:avLst>
          </a:pr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空心弧 41"/>
          <p:cNvSpPr>
            <a:spLocks noChangeAspect="1"/>
          </p:cNvSpPr>
          <p:nvPr/>
        </p:nvSpPr>
        <p:spPr>
          <a:xfrm rot="3002061">
            <a:off x="6679330" y="3668711"/>
            <a:ext cx="1800000" cy="1800000"/>
          </a:xfrm>
          <a:prstGeom prst="blockArc">
            <a:avLst>
              <a:gd name="adj1" fmla="val 12867286"/>
              <a:gd name="adj2" fmla="val 447869"/>
              <a:gd name="adj3" fmla="val 102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639073" y="2021340"/>
            <a:ext cx="3054018" cy="1800000"/>
          </a:xfrm>
          <a:custGeom>
            <a:avLst/>
            <a:gdLst>
              <a:gd name="connsiteX0" fmla="*/ 0 w 3054018"/>
              <a:gd name="connsiteY0" fmla="*/ 0 h 1800000"/>
              <a:gd name="connsiteX1" fmla="*/ 3023873 w 3054018"/>
              <a:gd name="connsiteY1" fmla="*/ 0 h 1800000"/>
              <a:gd name="connsiteX2" fmla="*/ 2947183 w 3054018"/>
              <a:gd name="connsiteY2" fmla="*/ 84381 h 1800000"/>
              <a:gd name="connsiteX3" fmla="*/ 2659460 w 3054018"/>
              <a:gd name="connsiteY3" fmla="*/ 885858 h 1800000"/>
              <a:gd name="connsiteX4" fmla="*/ 3028505 w 3054018"/>
              <a:gd name="connsiteY4" fmla="*/ 1776813 h 1800000"/>
              <a:gd name="connsiteX5" fmla="*/ 3054018 w 3054018"/>
              <a:gd name="connsiteY5" fmla="*/ 1800000 h 1800000"/>
              <a:gd name="connsiteX6" fmla="*/ 0 w 3054018"/>
              <a:gd name="connsiteY6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4018" h="1800000">
                <a:moveTo>
                  <a:pt x="0" y="0"/>
                </a:moveTo>
                <a:lnTo>
                  <a:pt x="3023873" y="0"/>
                </a:lnTo>
                <a:lnTo>
                  <a:pt x="2947183" y="84381"/>
                </a:lnTo>
                <a:cubicBezTo>
                  <a:pt x="2767436" y="302183"/>
                  <a:pt x="2659460" y="581411"/>
                  <a:pt x="2659460" y="885858"/>
                </a:cubicBezTo>
                <a:cubicBezTo>
                  <a:pt x="2659460" y="1233798"/>
                  <a:pt x="2800490" y="1548798"/>
                  <a:pt x="3028505" y="1776813"/>
                </a:cubicBezTo>
                <a:lnTo>
                  <a:pt x="3054018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8412557" y="3684477"/>
            <a:ext cx="3054018" cy="1800000"/>
          </a:xfrm>
          <a:custGeom>
            <a:avLst/>
            <a:gdLst>
              <a:gd name="connsiteX0" fmla="*/ 0 w 3054018"/>
              <a:gd name="connsiteY0" fmla="*/ 0 h 1800000"/>
              <a:gd name="connsiteX1" fmla="*/ 3023873 w 3054018"/>
              <a:gd name="connsiteY1" fmla="*/ 0 h 1800000"/>
              <a:gd name="connsiteX2" fmla="*/ 2947183 w 3054018"/>
              <a:gd name="connsiteY2" fmla="*/ 84381 h 1800000"/>
              <a:gd name="connsiteX3" fmla="*/ 2659460 w 3054018"/>
              <a:gd name="connsiteY3" fmla="*/ 885858 h 1800000"/>
              <a:gd name="connsiteX4" fmla="*/ 3028505 w 3054018"/>
              <a:gd name="connsiteY4" fmla="*/ 1776813 h 1800000"/>
              <a:gd name="connsiteX5" fmla="*/ 3054018 w 3054018"/>
              <a:gd name="connsiteY5" fmla="*/ 1800000 h 1800000"/>
              <a:gd name="connsiteX6" fmla="*/ 0 w 3054018"/>
              <a:gd name="connsiteY6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4018" h="1800000">
                <a:moveTo>
                  <a:pt x="0" y="0"/>
                </a:moveTo>
                <a:lnTo>
                  <a:pt x="3023873" y="0"/>
                </a:lnTo>
                <a:lnTo>
                  <a:pt x="2947183" y="84381"/>
                </a:lnTo>
                <a:cubicBezTo>
                  <a:pt x="2767436" y="302183"/>
                  <a:pt x="2659460" y="581411"/>
                  <a:pt x="2659460" y="885858"/>
                </a:cubicBezTo>
                <a:cubicBezTo>
                  <a:pt x="2659460" y="1233798"/>
                  <a:pt x="2800490" y="1548798"/>
                  <a:pt x="3028505" y="1776813"/>
                </a:cubicBezTo>
                <a:lnTo>
                  <a:pt x="3054018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 flipH="1">
            <a:off x="5551630" y="3587340"/>
            <a:ext cx="648000" cy="468000"/>
            <a:chOff x="5481510" y="1669774"/>
            <a:chExt cx="3485322" cy="230186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组合 51"/>
          <p:cNvGrpSpPr/>
          <p:nvPr/>
        </p:nvGrpSpPr>
        <p:grpSpPr>
          <a:xfrm flipV="1">
            <a:off x="5560717" y="3612739"/>
            <a:ext cx="648000" cy="468000"/>
            <a:chOff x="5481510" y="1669774"/>
            <a:chExt cx="3485322" cy="2301860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5" name="文本框 54"/>
          <p:cNvSpPr txBox="1"/>
          <p:nvPr/>
        </p:nvSpPr>
        <p:spPr>
          <a:xfrm>
            <a:off x="8847213" y="3968546"/>
            <a:ext cx="2524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Operation may be data dependent in unobvious ways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45659" y="2321175"/>
            <a:ext cx="2723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Allows researchers to richly express themselves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60" y="3931861"/>
            <a:ext cx="1273698" cy="12736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10" y="2356804"/>
            <a:ext cx="1129070" cy="11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74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7708E-6 3.7037E-7 L 0.43136 0.20417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68" y="102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3058E-6 4.07407E-6 L -0.40271 -0.22801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35" y="-1141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7" grpId="0" animBg="1"/>
      <p:bldP spid="42" grpId="0" animBg="1"/>
      <p:bldP spid="43" grpId="0" animBg="1"/>
      <p:bldP spid="48" grpId="0" animBg="1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703" y="183974"/>
            <a:ext cx="4201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Flexibility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290941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3938588" y="1937018"/>
            <a:ext cx="1666875" cy="93908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圆角矩形 23"/>
          <p:cNvSpPr/>
          <p:nvPr/>
        </p:nvSpPr>
        <p:spPr>
          <a:xfrm>
            <a:off x="4929188" y="3632882"/>
            <a:ext cx="1903167" cy="683966"/>
          </a:xfrm>
          <a:prstGeom prst="round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直接箭头连接符 25"/>
          <p:cNvCxnSpPr>
            <a:stCxn id="23" idx="4"/>
            <a:endCxn id="24" idx="0"/>
          </p:cNvCxnSpPr>
          <p:nvPr/>
        </p:nvCxnSpPr>
        <p:spPr>
          <a:xfrm>
            <a:off x="4772026" y="2876103"/>
            <a:ext cx="1108746" cy="756779"/>
          </a:xfrm>
          <a:prstGeom prst="straightConnector1">
            <a:avLst/>
          </a:prstGeom>
          <a:ln w="2222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0" idx="4"/>
            <a:endCxn id="24" idx="0"/>
          </p:cNvCxnSpPr>
          <p:nvPr/>
        </p:nvCxnSpPr>
        <p:spPr>
          <a:xfrm flipH="1">
            <a:off x="5880772" y="2871033"/>
            <a:ext cx="1143916" cy="761849"/>
          </a:xfrm>
          <a:prstGeom prst="straightConnector1">
            <a:avLst/>
          </a:prstGeom>
          <a:ln w="2222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938588" y="2083394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Input0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f32[???]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91250" y="1931948"/>
            <a:ext cx="1666875" cy="939085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6191250" y="2078325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Input1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f32[???]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3324225" y="3841515"/>
            <a:ext cx="1447800" cy="26670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本框 34"/>
          <p:cNvSpPr txBox="1"/>
          <p:nvPr/>
        </p:nvSpPr>
        <p:spPr>
          <a:xfrm>
            <a:off x="3810000" y="3563331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09233" y="3663741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Add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f32[???]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直接箭头连接符 38"/>
          <p:cNvCxnSpPr>
            <a:stCxn id="38" idx="2"/>
          </p:cNvCxnSpPr>
          <p:nvPr/>
        </p:nvCxnSpPr>
        <p:spPr>
          <a:xfrm flipH="1">
            <a:off x="5880770" y="4310072"/>
            <a:ext cx="1" cy="664001"/>
          </a:xfrm>
          <a:prstGeom prst="straightConnector1">
            <a:avLst/>
          </a:prstGeom>
          <a:ln w="2222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右箭头 39"/>
          <p:cNvSpPr/>
          <p:nvPr/>
        </p:nvSpPr>
        <p:spPr>
          <a:xfrm flipH="1">
            <a:off x="6649913" y="4477745"/>
            <a:ext cx="1651123" cy="33543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文本框 40"/>
          <p:cNvSpPr txBox="1"/>
          <p:nvPr/>
        </p:nvSpPr>
        <p:spPr>
          <a:xfrm>
            <a:off x="6898112" y="4202437"/>
            <a:ext cx="1343023" cy="36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Tensor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929188" y="4977036"/>
            <a:ext cx="1903167" cy="683966"/>
          </a:xfrm>
          <a:prstGeom prst="round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/>
          <p:cNvSpPr txBox="1"/>
          <p:nvPr/>
        </p:nvSpPr>
        <p:spPr>
          <a:xfrm>
            <a:off x="5009233" y="5092465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08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703" y="183974"/>
            <a:ext cx="4201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prstClr val="white"/>
                </a:solidFill>
                <a:latin typeface="Calibri"/>
              </a:rPr>
              <a:t>Expressive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4807" y="1186615"/>
            <a:ext cx="31951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31933" r="20111" b="33217"/>
          <a:stretch/>
        </p:blipFill>
        <p:spPr>
          <a:xfrm>
            <a:off x="10582274" y="5518127"/>
            <a:ext cx="1296767" cy="114714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3703" y="1866091"/>
            <a:ext cx="986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gency FB" panose="020B0503020202020204" pitchFamily="34" charset="0"/>
              </a:rPr>
              <a:t>TensorFlow has a large Operation vocabulary, why?</a:t>
            </a:r>
            <a:endParaRPr lang="en-US" sz="3600" b="1" dirty="0">
              <a:latin typeface="Agency FB" panose="020B0503020202020204" pitchFamily="34" charset="0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933450" y="2663825"/>
            <a:ext cx="10544176" cy="19367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To keep TensorFlow expressive, more operations are needed in practice.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Composition of existing operations is not efficient.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Result in more ops, leading more kernel launches, memory allocations.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74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4369" y="2498438"/>
            <a:ext cx="10863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How do Tensor</a:t>
            </a:r>
            <a:r>
              <a:rPr lang="en-US" sz="4000" b="1" dirty="0" smtClean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</a:rPr>
              <a:t>Flow</a:t>
            </a:r>
            <a:r>
              <a:rPr lang="en-US" sz="4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keep the strengths, but add more speed?</a:t>
            </a:r>
            <a:endParaRPr lang="en-US" sz="4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90900"/>
            <a:ext cx="12192000" cy="34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-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525" y="3580604"/>
            <a:ext cx="10337476" cy="13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32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 smtClean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How does XLA work?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691748" y="4386432"/>
            <a:ext cx="4886325" cy="35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Compilation Strategies</a:t>
            </a:r>
            <a:r>
              <a:rPr kumimoji="0" lang="en-US" altLang="zh-CN" sz="1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of </a:t>
            </a:r>
            <a:r>
              <a:rPr lang="en-US" altLang="zh-CN" sz="1600" dirty="0" smtClean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XLA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6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1147</TotalTime>
  <Words>487</Words>
  <Application>Microsoft Office PowerPoint</Application>
  <PresentationFormat>宽屏</PresentationFormat>
  <Paragraphs>124</Paragraphs>
  <Slides>39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Calibri</vt:lpstr>
      <vt:lpstr>Consolas</vt:lpstr>
      <vt:lpstr>微软雅黑</vt:lpstr>
      <vt:lpstr>Wingdings</vt:lpstr>
      <vt:lpstr>等线</vt:lpstr>
      <vt:lpstr>Agency FB</vt:lpstr>
      <vt:lpstr>Calibri Light</vt:lpstr>
      <vt:lpstr>Courier New</vt:lpstr>
      <vt:lpstr>宋体</vt:lpstr>
      <vt:lpstr>方正兰亭超细黑简体</vt:lpstr>
      <vt:lpstr>Cambria Math</vt:lpstr>
      <vt:lpstr>Arial</vt:lpstr>
      <vt:lpstr>Berlin Sans FB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Malcolm Wang</dc:creator>
  <cp:lastModifiedBy>Malcolm Wang</cp:lastModifiedBy>
  <cp:revision>49</cp:revision>
  <dcterms:created xsi:type="dcterms:W3CDTF">2018-01-12T23:01:40Z</dcterms:created>
  <dcterms:modified xsi:type="dcterms:W3CDTF">2018-01-13T10:27:49Z</dcterms:modified>
</cp:coreProperties>
</file>